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65" r:id="rId5"/>
    <p:sldId id="318" r:id="rId6"/>
    <p:sldId id="308" r:id="rId7"/>
    <p:sldId id="309" r:id="rId8"/>
    <p:sldId id="310" r:id="rId9"/>
    <p:sldId id="319" r:id="rId10"/>
    <p:sldId id="320" r:id="rId11"/>
    <p:sldId id="321" r:id="rId12"/>
    <p:sldId id="323" r:id="rId13"/>
    <p:sldId id="324" r:id="rId14"/>
  </p:sldIdLst>
  <p:sldSz cx="12188825" cy="6858000"/>
  <p:notesSz cx="6858000" cy="9144000"/>
  <p:custDataLst>
    <p:tags r:id="rId1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9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559" autoAdjust="0"/>
  </p:normalViewPr>
  <p:slideViewPr>
    <p:cSldViewPr showGuides="1">
      <p:cViewPr varScale="1">
        <p:scale>
          <a:sx n="90" d="100"/>
          <a:sy n="90" d="100"/>
        </p:scale>
        <p:origin x="88" y="208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C998C3-1714-4BD9-B21A-C9E4DDAF270D}" type="doc">
      <dgm:prSet loTypeId="urn:microsoft.com/office/officeart/2018/2/layout/IconLabelList" loCatId="icon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19DE8F2-AB40-44DF-8BD7-3E8F541EEF9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b="0" i="0" dirty="0"/>
            <a:t>Assessing each city’s sanitation  on case-by-case</a:t>
          </a:r>
          <a:endParaRPr lang="en-US" sz="2400" dirty="0"/>
        </a:p>
      </dgm:t>
    </dgm:pt>
    <dgm:pt modelId="{10D8E61C-E27A-42F9-A88D-B83FA751EF31}" type="parTrans" cxnId="{91D578E0-2ED6-420B-BCFD-4A14B47BDDCE}">
      <dgm:prSet/>
      <dgm:spPr/>
      <dgm:t>
        <a:bodyPr/>
        <a:lstStyle/>
        <a:p>
          <a:endParaRPr lang="en-US"/>
        </a:p>
      </dgm:t>
    </dgm:pt>
    <dgm:pt modelId="{AE293DA1-02BF-4B47-A148-11738C21D02E}" type="sibTrans" cxnId="{91D578E0-2ED6-420B-BCFD-4A14B47BDDCE}">
      <dgm:prSet/>
      <dgm:spPr/>
      <dgm:t>
        <a:bodyPr/>
        <a:lstStyle/>
        <a:p>
          <a:endParaRPr lang="en-US"/>
        </a:p>
      </dgm:t>
    </dgm:pt>
    <dgm:pt modelId="{EEBF9AD4-FFF0-42A2-BFA4-92989BC71C7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b="0" i="0" dirty="0"/>
            <a:t>Strategy Planning for waste reduction</a:t>
          </a:r>
          <a:endParaRPr lang="en-US" sz="2400" dirty="0"/>
        </a:p>
      </dgm:t>
    </dgm:pt>
    <dgm:pt modelId="{F64381B7-49C7-44BE-9B68-161ABD1B234D}" type="parTrans" cxnId="{638C5EC8-1B39-491E-B492-7FD2E2E12AB2}">
      <dgm:prSet/>
      <dgm:spPr/>
      <dgm:t>
        <a:bodyPr/>
        <a:lstStyle/>
        <a:p>
          <a:endParaRPr lang="en-US"/>
        </a:p>
      </dgm:t>
    </dgm:pt>
    <dgm:pt modelId="{7759AF57-846C-4ED8-82B9-313AC8A93278}" type="sibTrans" cxnId="{638C5EC8-1B39-491E-B492-7FD2E2E12AB2}">
      <dgm:prSet/>
      <dgm:spPr/>
      <dgm:t>
        <a:bodyPr/>
        <a:lstStyle/>
        <a:p>
          <a:endParaRPr lang="en-US"/>
        </a:p>
      </dgm:t>
    </dgm:pt>
    <dgm:pt modelId="{D0611B38-58CA-4A04-902A-9D167BD19B8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b="0" i="0" dirty="0"/>
            <a:t>Develop scalable site selection to identify most urgent areas to focus on</a:t>
          </a:r>
          <a:endParaRPr lang="en-US" sz="2400" dirty="0"/>
        </a:p>
      </dgm:t>
    </dgm:pt>
    <dgm:pt modelId="{0E628DF0-4D48-4EAC-AB22-93F634E90C8A}" type="parTrans" cxnId="{79F71ABD-EB11-48CE-87CB-8A8E13FBAA2C}">
      <dgm:prSet/>
      <dgm:spPr/>
      <dgm:t>
        <a:bodyPr/>
        <a:lstStyle/>
        <a:p>
          <a:endParaRPr lang="en-US"/>
        </a:p>
      </dgm:t>
    </dgm:pt>
    <dgm:pt modelId="{23AEA3F1-FFED-472B-AAEE-FA5242C1C35F}" type="sibTrans" cxnId="{79F71ABD-EB11-48CE-87CB-8A8E13FBAA2C}">
      <dgm:prSet/>
      <dgm:spPr/>
      <dgm:t>
        <a:bodyPr/>
        <a:lstStyle/>
        <a:p>
          <a:endParaRPr lang="en-US"/>
        </a:p>
      </dgm:t>
    </dgm:pt>
    <dgm:pt modelId="{691E636D-66E2-460C-BD87-651D9C516A6E}" type="pres">
      <dgm:prSet presAssocID="{79C998C3-1714-4BD9-B21A-C9E4DDAF270D}" presName="root" presStyleCnt="0">
        <dgm:presLayoutVars>
          <dgm:dir/>
          <dgm:resizeHandles val="exact"/>
        </dgm:presLayoutVars>
      </dgm:prSet>
      <dgm:spPr/>
    </dgm:pt>
    <dgm:pt modelId="{AA009D14-A729-4EEB-91CE-056ADDDE4BB6}" type="pres">
      <dgm:prSet presAssocID="{919DE8F2-AB40-44DF-8BD7-3E8F541EEF9D}" presName="compNode" presStyleCnt="0"/>
      <dgm:spPr/>
    </dgm:pt>
    <dgm:pt modelId="{0CE5171A-26F6-4B93-8EBA-32F56CECECD8}" type="pres">
      <dgm:prSet presAssocID="{919DE8F2-AB40-44DF-8BD7-3E8F541EEF9D}" presName="iconRect" presStyleLbl="node1" presStyleIdx="0" presStyleCnt="3" custScaleX="193796" custScaleY="16395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BE7A387C-4DA0-48CC-AC14-0AA7674E9AC2}" type="pres">
      <dgm:prSet presAssocID="{919DE8F2-AB40-44DF-8BD7-3E8F541EEF9D}" presName="spaceRect" presStyleCnt="0"/>
      <dgm:spPr/>
    </dgm:pt>
    <dgm:pt modelId="{E6313D8D-D7E0-40F3-96BE-B5C253C58344}" type="pres">
      <dgm:prSet presAssocID="{919DE8F2-AB40-44DF-8BD7-3E8F541EEF9D}" presName="textRect" presStyleLbl="revTx" presStyleIdx="0" presStyleCnt="3">
        <dgm:presLayoutVars>
          <dgm:chMax val="1"/>
          <dgm:chPref val="1"/>
        </dgm:presLayoutVars>
      </dgm:prSet>
      <dgm:spPr/>
    </dgm:pt>
    <dgm:pt modelId="{B7C96F35-EF88-493D-8641-19C01421291F}" type="pres">
      <dgm:prSet presAssocID="{AE293DA1-02BF-4B47-A148-11738C21D02E}" presName="sibTrans" presStyleCnt="0"/>
      <dgm:spPr/>
    </dgm:pt>
    <dgm:pt modelId="{957FDECC-D282-438B-A9E9-A9628CEA796F}" type="pres">
      <dgm:prSet presAssocID="{EEBF9AD4-FFF0-42A2-BFA4-92989BC71C7E}" presName="compNode" presStyleCnt="0"/>
      <dgm:spPr/>
    </dgm:pt>
    <dgm:pt modelId="{EA56C900-0957-4827-AC0E-4823B5D93F52}" type="pres">
      <dgm:prSet presAssocID="{EEBF9AD4-FFF0-42A2-BFA4-92989BC71C7E}" presName="iconRect" presStyleLbl="node1" presStyleIdx="1" presStyleCnt="3" custScaleX="170900" custScaleY="156923"/>
      <dgm:spPr/>
    </dgm:pt>
    <dgm:pt modelId="{F96B3DF6-9241-4F6B-A1D9-6876318DB7FC}" type="pres">
      <dgm:prSet presAssocID="{EEBF9AD4-FFF0-42A2-BFA4-92989BC71C7E}" presName="spaceRect" presStyleCnt="0"/>
      <dgm:spPr/>
    </dgm:pt>
    <dgm:pt modelId="{4135831D-42F8-4A34-84E6-09D8D6715DA4}" type="pres">
      <dgm:prSet presAssocID="{EEBF9AD4-FFF0-42A2-BFA4-92989BC71C7E}" presName="textRect" presStyleLbl="revTx" presStyleIdx="1" presStyleCnt="3">
        <dgm:presLayoutVars>
          <dgm:chMax val="1"/>
          <dgm:chPref val="1"/>
        </dgm:presLayoutVars>
      </dgm:prSet>
      <dgm:spPr/>
    </dgm:pt>
    <dgm:pt modelId="{D0CD83F7-0B24-4E36-9107-E092D6267560}" type="pres">
      <dgm:prSet presAssocID="{7759AF57-846C-4ED8-82B9-313AC8A93278}" presName="sibTrans" presStyleCnt="0"/>
      <dgm:spPr/>
    </dgm:pt>
    <dgm:pt modelId="{37532965-7019-46B8-B69C-6523E54C25BE}" type="pres">
      <dgm:prSet presAssocID="{D0611B38-58CA-4A04-902A-9D167BD19B80}" presName="compNode" presStyleCnt="0"/>
      <dgm:spPr/>
    </dgm:pt>
    <dgm:pt modelId="{4231850A-FFC6-4BB6-A65F-9F3BB5A5DD2E}" type="pres">
      <dgm:prSet presAssocID="{D0611B38-58CA-4A04-902A-9D167BD19B80}" presName="iconRect" presStyleLbl="node1" presStyleIdx="2" presStyleCnt="3" custScaleX="148004" custScaleY="156923"/>
      <dgm:spPr/>
    </dgm:pt>
    <dgm:pt modelId="{C3E98A25-1B11-4C42-8374-7DDF6283E8EF}" type="pres">
      <dgm:prSet presAssocID="{D0611B38-58CA-4A04-902A-9D167BD19B80}" presName="spaceRect" presStyleCnt="0"/>
      <dgm:spPr/>
    </dgm:pt>
    <dgm:pt modelId="{E224458B-EB41-468D-9FAA-DC530151A4BB}" type="pres">
      <dgm:prSet presAssocID="{D0611B38-58CA-4A04-902A-9D167BD19B8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67A681E-41DD-4D80-A32B-7467163BD9DC}" type="presOf" srcId="{919DE8F2-AB40-44DF-8BD7-3E8F541EEF9D}" destId="{E6313D8D-D7E0-40F3-96BE-B5C253C58344}" srcOrd="0" destOrd="0" presId="urn:microsoft.com/office/officeart/2018/2/layout/IconLabelList"/>
    <dgm:cxn modelId="{FC00A73E-4560-4F90-A5D4-14EB5535CA49}" type="presOf" srcId="{79C998C3-1714-4BD9-B21A-C9E4DDAF270D}" destId="{691E636D-66E2-460C-BD87-651D9C516A6E}" srcOrd="0" destOrd="0" presId="urn:microsoft.com/office/officeart/2018/2/layout/IconLabelList"/>
    <dgm:cxn modelId="{D6B7DE67-DEC2-44EB-80AC-71C77097744B}" type="presOf" srcId="{D0611B38-58CA-4A04-902A-9D167BD19B80}" destId="{E224458B-EB41-468D-9FAA-DC530151A4BB}" srcOrd="0" destOrd="0" presId="urn:microsoft.com/office/officeart/2018/2/layout/IconLabelList"/>
    <dgm:cxn modelId="{79F71ABD-EB11-48CE-87CB-8A8E13FBAA2C}" srcId="{79C998C3-1714-4BD9-B21A-C9E4DDAF270D}" destId="{D0611B38-58CA-4A04-902A-9D167BD19B80}" srcOrd="2" destOrd="0" parTransId="{0E628DF0-4D48-4EAC-AB22-93F634E90C8A}" sibTransId="{23AEA3F1-FFED-472B-AAEE-FA5242C1C35F}"/>
    <dgm:cxn modelId="{638C5EC8-1B39-491E-B492-7FD2E2E12AB2}" srcId="{79C998C3-1714-4BD9-B21A-C9E4DDAF270D}" destId="{EEBF9AD4-FFF0-42A2-BFA4-92989BC71C7E}" srcOrd="1" destOrd="0" parTransId="{F64381B7-49C7-44BE-9B68-161ABD1B234D}" sibTransId="{7759AF57-846C-4ED8-82B9-313AC8A93278}"/>
    <dgm:cxn modelId="{91D578E0-2ED6-420B-BCFD-4A14B47BDDCE}" srcId="{79C998C3-1714-4BD9-B21A-C9E4DDAF270D}" destId="{919DE8F2-AB40-44DF-8BD7-3E8F541EEF9D}" srcOrd="0" destOrd="0" parTransId="{10D8E61C-E27A-42F9-A88D-B83FA751EF31}" sibTransId="{AE293DA1-02BF-4B47-A148-11738C21D02E}"/>
    <dgm:cxn modelId="{A0FE41FA-A057-4A37-9F79-8B8E8222AD20}" type="presOf" srcId="{EEBF9AD4-FFF0-42A2-BFA4-92989BC71C7E}" destId="{4135831D-42F8-4A34-84E6-09D8D6715DA4}" srcOrd="0" destOrd="0" presId="urn:microsoft.com/office/officeart/2018/2/layout/IconLabelList"/>
    <dgm:cxn modelId="{7D48806E-1922-4C6B-9330-D2B106AC7441}" type="presParOf" srcId="{691E636D-66E2-460C-BD87-651D9C516A6E}" destId="{AA009D14-A729-4EEB-91CE-056ADDDE4BB6}" srcOrd="0" destOrd="0" presId="urn:microsoft.com/office/officeart/2018/2/layout/IconLabelList"/>
    <dgm:cxn modelId="{51BD2CB0-FE98-4EA1-83DC-4BC8B80DA9B9}" type="presParOf" srcId="{AA009D14-A729-4EEB-91CE-056ADDDE4BB6}" destId="{0CE5171A-26F6-4B93-8EBA-32F56CECECD8}" srcOrd="0" destOrd="0" presId="urn:microsoft.com/office/officeart/2018/2/layout/IconLabelList"/>
    <dgm:cxn modelId="{B968C375-4A6F-4A26-AC1D-6CDEE88DE4CF}" type="presParOf" srcId="{AA009D14-A729-4EEB-91CE-056ADDDE4BB6}" destId="{BE7A387C-4DA0-48CC-AC14-0AA7674E9AC2}" srcOrd="1" destOrd="0" presId="urn:microsoft.com/office/officeart/2018/2/layout/IconLabelList"/>
    <dgm:cxn modelId="{1FD4A811-52DD-49BE-8B64-621FF049DBA1}" type="presParOf" srcId="{AA009D14-A729-4EEB-91CE-056ADDDE4BB6}" destId="{E6313D8D-D7E0-40F3-96BE-B5C253C58344}" srcOrd="2" destOrd="0" presId="urn:microsoft.com/office/officeart/2018/2/layout/IconLabelList"/>
    <dgm:cxn modelId="{64F18820-86F0-43AC-AEA2-D45541168D20}" type="presParOf" srcId="{691E636D-66E2-460C-BD87-651D9C516A6E}" destId="{B7C96F35-EF88-493D-8641-19C01421291F}" srcOrd="1" destOrd="0" presId="urn:microsoft.com/office/officeart/2018/2/layout/IconLabelList"/>
    <dgm:cxn modelId="{A63D3597-CFAE-4587-BC41-2743717B8302}" type="presParOf" srcId="{691E636D-66E2-460C-BD87-651D9C516A6E}" destId="{957FDECC-D282-438B-A9E9-A9628CEA796F}" srcOrd="2" destOrd="0" presId="urn:microsoft.com/office/officeart/2018/2/layout/IconLabelList"/>
    <dgm:cxn modelId="{D779FBF9-8481-44FF-96D4-4D6098263208}" type="presParOf" srcId="{957FDECC-D282-438B-A9E9-A9628CEA796F}" destId="{EA56C900-0957-4827-AC0E-4823B5D93F52}" srcOrd="0" destOrd="0" presId="urn:microsoft.com/office/officeart/2018/2/layout/IconLabelList"/>
    <dgm:cxn modelId="{3B81388D-0DFB-4093-BBDC-4A566898808D}" type="presParOf" srcId="{957FDECC-D282-438B-A9E9-A9628CEA796F}" destId="{F96B3DF6-9241-4F6B-A1D9-6876318DB7FC}" srcOrd="1" destOrd="0" presId="urn:microsoft.com/office/officeart/2018/2/layout/IconLabelList"/>
    <dgm:cxn modelId="{93AA22C0-64E3-4AB0-BDCF-A0E6159EB240}" type="presParOf" srcId="{957FDECC-D282-438B-A9E9-A9628CEA796F}" destId="{4135831D-42F8-4A34-84E6-09D8D6715DA4}" srcOrd="2" destOrd="0" presId="urn:microsoft.com/office/officeart/2018/2/layout/IconLabelList"/>
    <dgm:cxn modelId="{A2ECA9D5-5ECA-4E69-8710-E2B78D233F0F}" type="presParOf" srcId="{691E636D-66E2-460C-BD87-651D9C516A6E}" destId="{D0CD83F7-0B24-4E36-9107-E092D6267560}" srcOrd="3" destOrd="0" presId="urn:microsoft.com/office/officeart/2018/2/layout/IconLabelList"/>
    <dgm:cxn modelId="{F6B28DD9-E15B-4CD6-A92F-3B010A94C141}" type="presParOf" srcId="{691E636D-66E2-460C-BD87-651D9C516A6E}" destId="{37532965-7019-46B8-B69C-6523E54C25BE}" srcOrd="4" destOrd="0" presId="urn:microsoft.com/office/officeart/2018/2/layout/IconLabelList"/>
    <dgm:cxn modelId="{71E37238-C75F-46D1-9DE8-58C27853DB3C}" type="presParOf" srcId="{37532965-7019-46B8-B69C-6523E54C25BE}" destId="{4231850A-FFC6-4BB6-A65F-9F3BB5A5DD2E}" srcOrd="0" destOrd="0" presId="urn:microsoft.com/office/officeart/2018/2/layout/IconLabelList"/>
    <dgm:cxn modelId="{8CA5F081-D7A7-424F-BCF8-EC96EE32FAF4}" type="presParOf" srcId="{37532965-7019-46B8-B69C-6523E54C25BE}" destId="{C3E98A25-1B11-4C42-8374-7DDF6283E8EF}" srcOrd="1" destOrd="0" presId="urn:microsoft.com/office/officeart/2018/2/layout/IconLabelList"/>
    <dgm:cxn modelId="{ED5A0C5A-7BEA-4F5B-8831-7FF42FBC48D4}" type="presParOf" srcId="{37532965-7019-46B8-B69C-6523E54C25BE}" destId="{E224458B-EB41-468D-9FAA-DC530151A4B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E5171A-26F6-4B93-8EBA-32F56CECECD8}">
      <dsp:nvSpPr>
        <dsp:cNvPr id="0" name=""/>
        <dsp:cNvSpPr/>
      </dsp:nvSpPr>
      <dsp:spPr>
        <a:xfrm>
          <a:off x="366538" y="718182"/>
          <a:ext cx="1892758" cy="16013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313D8D-D7E0-40F3-96BE-B5C253C58344}">
      <dsp:nvSpPr>
        <dsp:cNvPr id="0" name=""/>
        <dsp:cNvSpPr/>
      </dsp:nvSpPr>
      <dsp:spPr>
        <a:xfrm>
          <a:off x="227722" y="2508189"/>
          <a:ext cx="2170390" cy="1860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Assessing each city’s sanitation  on case-by-case</a:t>
          </a:r>
          <a:endParaRPr lang="en-US" sz="2400" kern="1200" dirty="0"/>
        </a:p>
      </dsp:txBody>
      <dsp:txXfrm>
        <a:off x="227722" y="2508189"/>
        <a:ext cx="2170390" cy="1860952"/>
      </dsp:txXfrm>
    </dsp:sp>
    <dsp:sp modelId="{EA56C900-0957-4827-AC0E-4823B5D93F52}">
      <dsp:nvSpPr>
        <dsp:cNvPr id="0" name=""/>
        <dsp:cNvSpPr/>
      </dsp:nvSpPr>
      <dsp:spPr>
        <a:xfrm>
          <a:off x="3028557" y="735352"/>
          <a:ext cx="1669139" cy="1532629"/>
        </a:xfrm>
        <a:prstGeom prst="rect">
          <a:avLst/>
        </a:prstGeom>
        <a:solidFill>
          <a:schemeClr val="accent2">
            <a:hueOff val="977227"/>
            <a:satOff val="-15767"/>
            <a:lumOff val="-274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35831D-42F8-4A34-84E6-09D8D6715DA4}">
      <dsp:nvSpPr>
        <dsp:cNvPr id="0" name=""/>
        <dsp:cNvSpPr/>
      </dsp:nvSpPr>
      <dsp:spPr>
        <a:xfrm>
          <a:off x="2777932" y="2491019"/>
          <a:ext cx="2170390" cy="1860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Strategy Planning for waste reduction</a:t>
          </a:r>
          <a:endParaRPr lang="en-US" sz="2400" kern="1200" dirty="0"/>
        </a:p>
      </dsp:txBody>
      <dsp:txXfrm>
        <a:off x="2777932" y="2491019"/>
        <a:ext cx="2170390" cy="1860952"/>
      </dsp:txXfrm>
    </dsp:sp>
    <dsp:sp modelId="{4231850A-FFC6-4BB6-A65F-9F3BB5A5DD2E}">
      <dsp:nvSpPr>
        <dsp:cNvPr id="0" name=""/>
        <dsp:cNvSpPr/>
      </dsp:nvSpPr>
      <dsp:spPr>
        <a:xfrm>
          <a:off x="5690577" y="735352"/>
          <a:ext cx="1445519" cy="1532629"/>
        </a:xfrm>
        <a:prstGeom prst="rect">
          <a:avLst/>
        </a:prstGeom>
        <a:solidFill>
          <a:schemeClr val="accent2">
            <a:hueOff val="1954454"/>
            <a:satOff val="-31534"/>
            <a:lumOff val="-549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24458B-EB41-468D-9FAA-DC530151A4BB}">
      <dsp:nvSpPr>
        <dsp:cNvPr id="0" name=""/>
        <dsp:cNvSpPr/>
      </dsp:nvSpPr>
      <dsp:spPr>
        <a:xfrm>
          <a:off x="5328141" y="2491019"/>
          <a:ext cx="2170390" cy="18609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Develop scalable site selection to identify most urgent areas to focus on</a:t>
          </a:r>
          <a:endParaRPr lang="en-US" sz="2400" kern="1200" dirty="0"/>
        </a:p>
      </dsp:txBody>
      <dsp:txXfrm>
        <a:off x="5328141" y="2491019"/>
        <a:ext cx="2170390" cy="18609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CC69C6-EE0B-4D8B-9C71-C36EFED094F2}" type="datetimeFigureOut">
              <a:rPr lang="en-US"/>
              <a:t>4/16/2024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DD202-58A1-4ABD-B068-DFFCA0C44EA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6421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4/16/2024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Number of observations per pixel = zoning + commercial activity + proximity to water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817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62000"/>
            <a:ext cx="913923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67849" y="762000"/>
            <a:ext cx="2924556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569" y="1298448"/>
            <a:ext cx="7313295" cy="3255264"/>
          </a:xfrm>
        </p:spPr>
        <p:txBody>
          <a:bodyPr anchor="b">
            <a:normAutofit/>
          </a:bodyPr>
          <a:lstStyle>
            <a:lvl1pPr algn="l">
              <a:defRPr sz="5898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9729" y="4670246"/>
            <a:ext cx="7313295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199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063" indent="0" algn="ctr">
              <a:buNone/>
              <a:defRPr sz="2199"/>
            </a:lvl2pPr>
            <a:lvl3pPr marL="914126" indent="0" algn="ctr">
              <a:buNone/>
              <a:defRPr sz="21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66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13B6B-E340-4FC0-A085-B71A4639D1AA}" type="datetime1">
              <a:rPr lang="en-US" smtClean="0"/>
              <a:t>4/16/2024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33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0901" y="990600"/>
            <a:ext cx="2818666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6905" y="868680"/>
            <a:ext cx="7313295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B42DF-42F7-4DF8-92F8-78154BDE12B4}" type="datetime1">
              <a:rPr lang="en-US" smtClean="0"/>
              <a:t>4/16/2024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76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FAFC5-F11C-4205-99FD-FC66DAA2AE2D}" type="datetime1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80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6905" y="1298448"/>
            <a:ext cx="7313295" cy="3255264"/>
          </a:xfrm>
        </p:spPr>
        <p:txBody>
          <a:bodyPr anchor="b">
            <a:normAutofit/>
          </a:bodyPr>
          <a:lstStyle>
            <a:lvl1pPr>
              <a:defRPr sz="5898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5188" y="4672584"/>
            <a:ext cx="7313295" cy="914400"/>
          </a:xfrm>
        </p:spPr>
        <p:txBody>
          <a:bodyPr anchor="t">
            <a:normAutofit/>
          </a:bodyPr>
          <a:lstStyle>
            <a:lvl1pPr marL="0" indent="0">
              <a:buNone/>
              <a:defRPr sz="2199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FAFC5-F11C-4205-99FD-FC66DAA2AE2D}" type="datetime1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5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6905" y="868680"/>
            <a:ext cx="3473815" cy="512064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6084" y="868680"/>
            <a:ext cx="3473815" cy="512064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2905-3DC5-49B9-B8B8-9D80D3609DB5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72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6905" y="1023586"/>
            <a:ext cx="3473815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6905" y="1930936"/>
            <a:ext cx="3473815" cy="402336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6427" y="1023587"/>
            <a:ext cx="3473815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99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6427" y="1930936"/>
            <a:ext cx="3473815" cy="402336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25298-A6F6-4AF2-832C-941EFA52AF9B}" type="datetime1">
              <a:rPr lang="en-US" smtClean="0"/>
              <a:t>4/16/2024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26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E3D8C-3438-4368-AD19-D5CB0C52B1DD}" type="datetime1">
              <a:rPr lang="en-US" smtClean="0"/>
              <a:t>4/16/2024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7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1D785-D6D8-40F1-B2DD-0E2019A27A22}" type="datetime1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 descr="Large ocean wave (semitransparent)" title="Ocean Wave">
            <a:extLst>
              <a:ext uri="{FF2B5EF4-FFF2-40B4-BE49-F238E27FC236}">
                <a16:creationId xmlns:a16="http://schemas.microsoft.com/office/drawing/2014/main" id="{C2940B96-CBA5-FF0B-E895-0014125A00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6"/>
            <a:ext cx="12188824" cy="685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65" y="1143000"/>
            <a:ext cx="2833902" cy="2377440"/>
          </a:xfrm>
        </p:spPr>
        <p:txBody>
          <a:bodyPr anchor="b">
            <a:normAutofit/>
          </a:bodyPr>
          <a:lstStyle>
            <a:lvl1pPr>
              <a:defRPr sz="3199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6905" y="868680"/>
            <a:ext cx="7313295" cy="5120640"/>
          </a:xfrm>
        </p:spPr>
        <p:txBody>
          <a:bodyPr/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65" y="3494176"/>
            <a:ext cx="2833902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A9A06-02F9-41CB-8208-185A65D60B96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85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65" y="1143000"/>
            <a:ext cx="2833902" cy="2377440"/>
          </a:xfrm>
        </p:spPr>
        <p:txBody>
          <a:bodyPr anchor="b">
            <a:normAutofit/>
          </a:bodyPr>
          <a:lstStyle>
            <a:lvl1pPr>
              <a:defRPr sz="31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69714" y="767419"/>
            <a:ext cx="8113117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65" y="3493008"/>
            <a:ext cx="2833902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E051B-B340-4A72-AC7D-8FDFBF03EE12}" type="datetime1">
              <a:rPr lang="en-US" smtClean="0"/>
              <a:t>4/16/2024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8190" y="6356351"/>
            <a:ext cx="5909978" cy="365125"/>
          </a:xfrm>
        </p:spPr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1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2693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853" y="1123838"/>
            <a:ext cx="2946714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2787" y="758952"/>
            <a:ext cx="3839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8260" y="864108"/>
            <a:ext cx="7313295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396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B85D658-8C58-46F3-AA54-0ED74F8B4CDC}" type="datetime1">
              <a:rPr lang="en-US" smtClean="0"/>
              <a:pPr/>
              <a:t>4/16/2024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8261" y="6356351"/>
            <a:ext cx="5909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1366" y="6356351"/>
            <a:ext cx="15305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92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3599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25" indent="-182825" algn="l" defTabSz="914126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1999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594" indent="-182825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799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2657" indent="-182825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599720" indent="-182825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6783" indent="-182825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3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12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Urban Marine Pollution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5/XX/2024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A1FA9FD-A6BD-598E-67A6-516D52DE3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413" y="1357313"/>
            <a:ext cx="7620000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99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3923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67848" y="761999"/>
            <a:ext cx="2924557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4318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2ED50C5-B013-E49B-202C-FC82F515E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1600765"/>
            <a:ext cx="10634750" cy="19142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4502E1-041D-9399-953B-8D43D75AB808}"/>
              </a:ext>
            </a:extLst>
          </p:cNvPr>
          <p:cNvSpPr txBox="1"/>
          <p:nvPr/>
        </p:nvSpPr>
        <p:spPr>
          <a:xfrm>
            <a:off x="3047452" y="3245978"/>
            <a:ext cx="6094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0" dirty="0">
                <a:effectLst/>
              </a:rPr>
              <a:t> </a:t>
            </a:r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69AE6F7-E266-370E-84B9-A85A3954A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412" y="381000"/>
            <a:ext cx="9526443" cy="914400"/>
          </a:xfrm>
          <a:prstGeom prst="rect">
            <a:avLst/>
          </a:prstGeom>
        </p:spPr>
      </p:pic>
      <p:sp>
        <p:nvSpPr>
          <p:cNvPr id="16" name="Subtitle 3">
            <a:extLst>
              <a:ext uri="{FF2B5EF4-FFF2-40B4-BE49-F238E27FC236}">
                <a16:creationId xmlns:a16="http://schemas.microsoft.com/office/drawing/2014/main" id="{F7226BA8-515C-981D-3DAA-2EF7AED63B2F}"/>
              </a:ext>
            </a:extLst>
          </p:cNvPr>
          <p:cNvSpPr txBox="1">
            <a:spLocks/>
          </p:cNvSpPr>
          <p:nvPr/>
        </p:nvSpPr>
        <p:spPr>
          <a:xfrm>
            <a:off x="1217612" y="3262740"/>
            <a:ext cx="1023509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Shreya</a:t>
            </a:r>
          </a:p>
        </p:txBody>
      </p:sp>
      <p:sp>
        <p:nvSpPr>
          <p:cNvPr id="17" name="Subtitle 3">
            <a:extLst>
              <a:ext uri="{FF2B5EF4-FFF2-40B4-BE49-F238E27FC236}">
                <a16:creationId xmlns:a16="http://schemas.microsoft.com/office/drawing/2014/main" id="{70B348DA-990C-3FA7-B698-1D85308EEA13}"/>
              </a:ext>
            </a:extLst>
          </p:cNvPr>
          <p:cNvSpPr txBox="1">
            <a:spLocks/>
          </p:cNvSpPr>
          <p:nvPr/>
        </p:nvSpPr>
        <p:spPr>
          <a:xfrm>
            <a:off x="3414666" y="3304442"/>
            <a:ext cx="1023509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Trevor</a:t>
            </a:r>
          </a:p>
        </p:txBody>
      </p:sp>
      <p:sp>
        <p:nvSpPr>
          <p:cNvPr id="19" name="Subtitle 3">
            <a:extLst>
              <a:ext uri="{FF2B5EF4-FFF2-40B4-BE49-F238E27FC236}">
                <a16:creationId xmlns:a16="http://schemas.microsoft.com/office/drawing/2014/main" id="{4050E8AC-0079-91A3-0168-04A59FAC8A9D}"/>
              </a:ext>
            </a:extLst>
          </p:cNvPr>
          <p:cNvSpPr txBox="1">
            <a:spLocks/>
          </p:cNvSpPr>
          <p:nvPr/>
        </p:nvSpPr>
        <p:spPr>
          <a:xfrm>
            <a:off x="5474332" y="3277254"/>
            <a:ext cx="135931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Stephanie</a:t>
            </a:r>
          </a:p>
        </p:txBody>
      </p:sp>
      <p:sp>
        <p:nvSpPr>
          <p:cNvPr id="21" name="Subtitle 3">
            <a:extLst>
              <a:ext uri="{FF2B5EF4-FFF2-40B4-BE49-F238E27FC236}">
                <a16:creationId xmlns:a16="http://schemas.microsoft.com/office/drawing/2014/main" id="{8D784586-A38A-28D9-88A5-8DE3603EFC8A}"/>
              </a:ext>
            </a:extLst>
          </p:cNvPr>
          <p:cNvSpPr txBox="1">
            <a:spLocks/>
          </p:cNvSpPr>
          <p:nvPr/>
        </p:nvSpPr>
        <p:spPr>
          <a:xfrm>
            <a:off x="7779928" y="3304655"/>
            <a:ext cx="135931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Tianxiao</a:t>
            </a:r>
          </a:p>
        </p:txBody>
      </p:sp>
      <p:sp>
        <p:nvSpPr>
          <p:cNvPr id="23" name="Subtitle 3">
            <a:extLst>
              <a:ext uri="{FF2B5EF4-FFF2-40B4-BE49-F238E27FC236}">
                <a16:creationId xmlns:a16="http://schemas.microsoft.com/office/drawing/2014/main" id="{B57A0834-A08D-6243-239B-E619F82813D1}"/>
              </a:ext>
            </a:extLst>
          </p:cNvPr>
          <p:cNvSpPr txBox="1">
            <a:spLocks/>
          </p:cNvSpPr>
          <p:nvPr/>
        </p:nvSpPr>
        <p:spPr>
          <a:xfrm>
            <a:off x="9990768" y="3304442"/>
            <a:ext cx="135931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25" indent="-182825" algn="l" defTabSz="914126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594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99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657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99720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6783" indent="-182825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Xiaofan</a:t>
            </a:r>
          </a:p>
        </p:txBody>
      </p:sp>
      <p:sp>
        <p:nvSpPr>
          <p:cNvPr id="25" name="Title 2">
            <a:extLst>
              <a:ext uri="{FF2B5EF4-FFF2-40B4-BE49-F238E27FC236}">
                <a16:creationId xmlns:a16="http://schemas.microsoft.com/office/drawing/2014/main" id="{7F158CD3-81DC-9735-1F0C-33C9FBDBC574}"/>
              </a:ext>
            </a:extLst>
          </p:cNvPr>
          <p:cNvSpPr txBox="1">
            <a:spLocks/>
          </p:cNvSpPr>
          <p:nvPr/>
        </p:nvSpPr>
        <p:spPr>
          <a:xfrm>
            <a:off x="473869" y="3664649"/>
            <a:ext cx="7313295" cy="325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99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The Team</a:t>
            </a:r>
          </a:p>
        </p:txBody>
      </p:sp>
    </p:spTree>
    <p:extLst>
      <p:ext uri="{BB962C8B-B14F-4D97-AF65-F5344CB8AC3E}">
        <p14:creationId xmlns:p14="http://schemas.microsoft.com/office/powerpoint/2010/main" val="1172362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40D7BB4-A70D-539A-2406-E52949080A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6" r="27853" b="1"/>
          <a:stretch/>
        </p:blipFill>
        <p:spPr bwMode="auto">
          <a:xfrm>
            <a:off x="20" y="10"/>
            <a:ext cx="4653063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163BC821-94B4-90DF-7055-A050DBEC5C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44" r="14724" b="-1"/>
          <a:stretch/>
        </p:blipFill>
        <p:spPr bwMode="auto">
          <a:xfrm>
            <a:off x="20" y="3429000"/>
            <a:ext cx="465306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96506" y="1123837"/>
            <a:ext cx="3730646" cy="460118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Plastics by the Numbers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52CD7B7F-CAAC-C743-926D-CF8520E259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0" r="11203" b="-1"/>
          <a:stretch/>
        </p:blipFill>
        <p:spPr bwMode="auto">
          <a:xfrm>
            <a:off x="4653083" y="10"/>
            <a:ext cx="75357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5079422" y="864108"/>
            <a:ext cx="6189198" cy="51206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11 million tons of plastic end up in the ocean</a:t>
            </a:r>
          </a:p>
          <a:p>
            <a:r>
              <a:rPr lang="en-US" dirty="0">
                <a:solidFill>
                  <a:schemeClr val="tx1"/>
                </a:solidFill>
              </a:rPr>
              <a:t>Poisons marine life, 60% of examined fish digested microplastic </a:t>
            </a:r>
          </a:p>
          <a:p>
            <a:r>
              <a:rPr lang="en-US" dirty="0">
                <a:solidFill>
                  <a:schemeClr val="tx1"/>
                </a:solidFill>
              </a:rPr>
              <a:t>Illegal dumping, lack of sanitation infrastructure, single-use plastic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B6D66F5-6216-7194-5924-78CB4446F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8938" y="-3657600"/>
            <a:ext cx="12192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704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853" y="1123837"/>
            <a:ext cx="2946714" cy="46011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600" dirty="0"/>
              <a:t>Ocean Conservancy’s</a:t>
            </a:r>
            <a:br>
              <a:rPr lang="en-US" sz="3600" dirty="0"/>
            </a:br>
            <a:r>
              <a:rPr lang="en-US" sz="3600" dirty="0"/>
              <a:t>Urban Ocean Program</a:t>
            </a:r>
          </a:p>
        </p:txBody>
      </p:sp>
      <p:graphicFrame>
        <p:nvGraphicFramePr>
          <p:cNvPr id="8" name="TextBox 3">
            <a:extLst>
              <a:ext uri="{FF2B5EF4-FFF2-40B4-BE49-F238E27FC236}">
                <a16:creationId xmlns:a16="http://schemas.microsoft.com/office/drawing/2014/main" id="{43726D33-8AD3-EC27-CA6A-969967EBD9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3209285"/>
              </p:ext>
            </p:extLst>
          </p:nvPr>
        </p:nvGraphicFramePr>
        <p:xfrm>
          <a:off x="3758916" y="885459"/>
          <a:ext cx="7726255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8AC43E4F-6F7A-2905-3234-3B043F2FB3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4812" y="1447800"/>
            <a:ext cx="1752600" cy="19336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89775EC-9705-91DB-6845-09FF5D12696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16667"/>
          <a:stretch/>
        </p:blipFill>
        <p:spPr>
          <a:xfrm>
            <a:off x="9218612" y="1600200"/>
            <a:ext cx="1963154" cy="161355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55B9BC9-028B-42D3-EAEE-FE84A8946F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25680" y="1438596"/>
            <a:ext cx="4507132" cy="181024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CEBDECA-67B9-342A-2621-8E0469ECAAC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18000"/>
          <a:stretch/>
        </p:blipFill>
        <p:spPr>
          <a:xfrm>
            <a:off x="6813020" y="1600200"/>
            <a:ext cx="1986740" cy="162912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BD7B552-A27C-6777-2246-BD35F862B05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16857"/>
          <a:stretch/>
        </p:blipFill>
        <p:spPr>
          <a:xfrm>
            <a:off x="3713560" y="1295399"/>
            <a:ext cx="2692259" cy="2238421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48712A6-0C04-44EE-8AFB-8BF949C8C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9596" y="5722279"/>
            <a:ext cx="1327141" cy="78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35B86F06-51E1-2488-9624-32A4FC101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6412" y="5690098"/>
            <a:ext cx="682387" cy="787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213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4102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442694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2786" y="758952"/>
            <a:ext cx="3839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4107" name="Rectangle 4106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90" y="4212709"/>
            <a:ext cx="10762129" cy="18739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137" y="4386057"/>
            <a:ext cx="4065974" cy="15272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/>
            <a:r>
              <a:rPr lang="en-US" sz="3200"/>
              <a:t>Use Case</a:t>
            </a:r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3947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5B1C432-D29B-F1A0-EB5C-54B9FE9E8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7149" y="757326"/>
            <a:ext cx="10276407" cy="318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35974" y="4386720"/>
            <a:ext cx="5991049" cy="15265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182880" defTabSz="914400"/>
            <a:r>
              <a:rPr lang="en-US" sz="1600" b="0" i="0" u="none" strike="noStrike">
                <a:solidFill>
                  <a:srgbClr val="FFFFFF"/>
                </a:solidFill>
                <a:effectLst/>
              </a:rPr>
              <a:t>A web-based dashboard with litter data metrics, demographic metrics, and a litter accumulation risk site-selection tool serving the 12 cities of the Resilient Cities Network in siting zero-waste pilots.</a:t>
            </a:r>
            <a:endParaRPr lang="en-US" sz="1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48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3923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67848" y="761999"/>
            <a:ext cx="2924557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4318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55CE7C-6858-6854-58F8-FE8A8080E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69" y="4590661"/>
            <a:ext cx="10208203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5900" spc="-100" dirty="0"/>
              <a:t>Variables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70274CC-6B13-4989-FD2D-88E80C07C414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43" r="10021"/>
          <a:stretch/>
        </p:blipFill>
        <p:spPr bwMode="auto">
          <a:xfrm>
            <a:off x="-84917" y="123824"/>
            <a:ext cx="12122929" cy="4371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51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D6062-5799-0501-5A1E-BAEFE6082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Formatting &amp; Data Visualized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7F2F3-FB33-041B-EAF6-43BABFD99F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06A33A-87AE-5D28-C548-962EEFA8FF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8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3923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67848" y="761999"/>
            <a:ext cx="2924557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4318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04040-1CE8-A55E-41AF-B5E25B601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569" y="4590661"/>
            <a:ext cx="10208203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5900" spc="-100"/>
              <a:t>Modelling Process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36876BB-22FE-1356-F392-D982D94FB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0812" y="354176"/>
            <a:ext cx="11786788" cy="388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18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DAC42E-BF0D-4839-97E1-4C20C17CF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451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5B6A58-236B-40AA-5642-7926341527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36" r="2" b="2272"/>
          <a:stretch/>
        </p:blipFill>
        <p:spPr>
          <a:xfrm>
            <a:off x="643299" y="643467"/>
            <a:ext cx="10902226" cy="552873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1635E03-D54F-455F-A5AF-685FFBF3B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887" y="480060"/>
            <a:ext cx="11235050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87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B6DE00F-F2BC-4082-AB87-D0D78777DE1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5C5BB1-9D2C-412A-AE6C-0FC75190A4CE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40262f94-9f35-4ac3-9a90-690165a166b7"/>
    <ds:schemaRef ds:uri="a4f35948-e619-41b3-aa29-22878b09cfd2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6A2223A-9182-462D-922F-5606A5A907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155</TotalTime>
  <Words>136</Words>
  <Application>Microsoft Office PowerPoint</Application>
  <PresentationFormat>Custom</PresentationFormat>
  <Paragraphs>24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Corbel</vt:lpstr>
      <vt:lpstr>Wingdings 2</vt:lpstr>
      <vt:lpstr>Frame</vt:lpstr>
      <vt:lpstr>Urban Marine Pollution</vt:lpstr>
      <vt:lpstr>PowerPoint Presentation</vt:lpstr>
      <vt:lpstr>Plastics by the Numbers</vt:lpstr>
      <vt:lpstr>Ocean Conservancy’s Urban Ocean Program</vt:lpstr>
      <vt:lpstr>Use Case</vt:lpstr>
      <vt:lpstr>Variables</vt:lpstr>
      <vt:lpstr>Formatting &amp; Data Visualized</vt:lpstr>
      <vt:lpstr>Modelling Process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Kapuvari, Trevor Edward</dc:creator>
  <cp:lastModifiedBy>Kapuvari, Trevor Edward</cp:lastModifiedBy>
  <cp:revision>14</cp:revision>
  <dcterms:created xsi:type="dcterms:W3CDTF">2024-04-16T17:55:40Z</dcterms:created>
  <dcterms:modified xsi:type="dcterms:W3CDTF">2024-04-16T20:39:50Z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